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notesMasterIdLst>
    <p:notesMasterId r:id="rId15"/>
  </p:notesMasterIdLst>
  <p:sldIdLst>
    <p:sldId id="269" r:id="rId2"/>
    <p:sldId id="266" r:id="rId3"/>
    <p:sldId id="267" r:id="rId4"/>
    <p:sldId id="257" r:id="rId5"/>
    <p:sldId id="270" r:id="rId6"/>
    <p:sldId id="259" r:id="rId7"/>
    <p:sldId id="260" r:id="rId8"/>
    <p:sldId id="261" r:id="rId9"/>
    <p:sldId id="27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Rockwel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F25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Rockwell-Regular"/>
          <a:ea typeface="Rockwell-Regular"/>
          <a:cs typeface="Rockwell-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FCECA"/>
          </a:solidFill>
        </a:fill>
      </a:tcStyle>
    </a:wholeTbl>
    <a:band2H>
      <a:tcTxStyle/>
      <a:tcStyle>
        <a:tcBdr/>
        <a:fill>
          <a:solidFill>
            <a:srgbClr val="F7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Rockwell-Regular"/>
          <a:ea typeface="Rockwell-Regular"/>
          <a:cs typeface="Rockwell-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AD3"/>
          </a:solidFill>
        </a:fill>
      </a:tcStyle>
    </a:wholeTbl>
    <a:band2H>
      <a:tcTxStyle/>
      <a:tcStyle>
        <a:tcBdr/>
        <a:fill>
          <a:solidFill>
            <a:srgbClr val="F0ED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Rockwell-Regular"/>
          <a:ea typeface="Rockwell-Regular"/>
          <a:cs typeface="Rockwell-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1D1"/>
          </a:solidFill>
        </a:fill>
      </a:tcStyle>
    </a:wholeTbl>
    <a:band2H>
      <a:tcTxStyle/>
      <a:tcStyle>
        <a:tcBdr/>
        <a:fill>
          <a:solidFill>
            <a:srgbClr val="ED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Rockwell-Regular"/>
          <a:ea typeface="Rockwell-Regular"/>
          <a:cs typeface="Rockwell-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Rockwell-Regular"/>
          <a:ea typeface="Rockwell-Regular"/>
          <a:cs typeface="Rockwell-Regular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Rockwell-Regular"/>
          <a:ea typeface="Rockwell-Regular"/>
          <a:cs typeface="Rockwell-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49336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Rockwell"/>
      </a:defRPr>
    </a:lvl1pPr>
    <a:lvl2pPr indent="228600" latinLnBrk="0">
      <a:defRPr sz="1200">
        <a:latin typeface="+mn-lt"/>
        <a:ea typeface="+mn-ea"/>
        <a:cs typeface="+mn-cs"/>
        <a:sym typeface="Rockwell"/>
      </a:defRPr>
    </a:lvl2pPr>
    <a:lvl3pPr indent="457200" latinLnBrk="0">
      <a:defRPr sz="1200">
        <a:latin typeface="+mn-lt"/>
        <a:ea typeface="+mn-ea"/>
        <a:cs typeface="+mn-cs"/>
        <a:sym typeface="Rockwell"/>
      </a:defRPr>
    </a:lvl3pPr>
    <a:lvl4pPr indent="685800" latinLnBrk="0">
      <a:defRPr sz="1200">
        <a:latin typeface="+mn-lt"/>
        <a:ea typeface="+mn-ea"/>
        <a:cs typeface="+mn-cs"/>
        <a:sym typeface="Rockwell"/>
      </a:defRPr>
    </a:lvl4pPr>
    <a:lvl5pPr indent="914400" latinLnBrk="0">
      <a:defRPr sz="1200">
        <a:latin typeface="+mn-lt"/>
        <a:ea typeface="+mn-ea"/>
        <a:cs typeface="+mn-cs"/>
        <a:sym typeface="Rockwell"/>
      </a:defRPr>
    </a:lvl5pPr>
    <a:lvl6pPr indent="1143000" latinLnBrk="0">
      <a:defRPr sz="1200">
        <a:latin typeface="+mn-lt"/>
        <a:ea typeface="+mn-ea"/>
        <a:cs typeface="+mn-cs"/>
        <a:sym typeface="Rockwell"/>
      </a:defRPr>
    </a:lvl6pPr>
    <a:lvl7pPr indent="1371600" latinLnBrk="0">
      <a:defRPr sz="1200">
        <a:latin typeface="+mn-lt"/>
        <a:ea typeface="+mn-ea"/>
        <a:cs typeface="+mn-cs"/>
        <a:sym typeface="Rockwell"/>
      </a:defRPr>
    </a:lvl7pPr>
    <a:lvl8pPr indent="1600200" latinLnBrk="0">
      <a:defRPr sz="1200">
        <a:latin typeface="+mn-lt"/>
        <a:ea typeface="+mn-ea"/>
        <a:cs typeface="+mn-cs"/>
        <a:sym typeface="Rockwell"/>
      </a:defRPr>
    </a:lvl8pPr>
    <a:lvl9pPr indent="1828800" latinLnBrk="0">
      <a:defRPr sz="1200">
        <a:latin typeface="+mn-lt"/>
        <a:ea typeface="+mn-ea"/>
        <a:cs typeface="+mn-cs"/>
        <a:sym typeface="Rockwel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15604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98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320298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341233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59308"/>
            <a:ext cx="7543800" cy="81886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26897" y="6465141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dirty="0" smtClean="0"/>
              <a:t>中信金融管理學院 </a:t>
            </a:r>
            <a:r>
              <a:rPr lang="en-US" altLang="zh-TW" dirty="0" smtClean="0"/>
              <a:t>–</a:t>
            </a:r>
            <a:r>
              <a:rPr lang="zh-TW" altLang="en-US" dirty="0" smtClean="0"/>
              <a:t>微留學心得報告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0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15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34841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21311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45661"/>
            <a:ext cx="7543800" cy="9326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319283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30991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hangingPunct="1">
              <a:defRPr/>
            </a:pPr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120238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hangingPunct="1">
              <a:defRPr/>
            </a:pPr>
            <a:fld id="{3B8AD778-0417-4B1C-AE3B-51924B72D0E4}" type="datetimeFigureOut">
              <a:rPr lang="zh-TW" altLang="en-US" kern="1200" smtClean="0">
                <a:solidFill>
                  <a:srgbClr val="696464"/>
                </a:solidFill>
              </a:rPr>
              <a:pPr hangingPunct="1">
                <a:defRPr/>
              </a:pPr>
              <a:t>2019/12/9</a:t>
            </a:fld>
            <a:endParaRPr lang="zh-TW" altLang="en-US" kern="120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hangingPunct="1">
              <a:defRPr/>
            </a:pPr>
            <a:fld id="{B3098726-F0AA-48B8-BD47-238DCD7C9138}" type="slidenum">
              <a:rPr lang="zh-TW" altLang="en-US" kern="1200" smtClean="0"/>
              <a:pPr hangingPunct="1">
                <a:defRPr/>
              </a:pPr>
              <a:t>‹#›</a:t>
            </a:fld>
            <a:endParaRPr lang="zh-TW" altLang="en-US" kern="1200"/>
          </a:p>
        </p:txBody>
      </p:sp>
    </p:spTree>
    <p:extLst>
      <p:ext uri="{BB962C8B-B14F-4D97-AF65-F5344CB8AC3E}">
        <p14:creationId xmlns:p14="http://schemas.microsoft.com/office/powerpoint/2010/main" val="210812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326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26897" y="6465141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dirty="0" smtClean="0"/>
              <a:t>中信金融管理學院 </a:t>
            </a:r>
            <a:r>
              <a:rPr lang="en-US" altLang="zh-TW" dirty="0" smtClean="0"/>
              <a:t>–</a:t>
            </a:r>
            <a:r>
              <a:rPr lang="zh-TW" altLang="en-US" dirty="0" smtClean="0"/>
              <a:t>微留學心得報告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205578"/>
            <a:ext cx="7475220" cy="0"/>
          </a:xfrm>
          <a:prstGeom prst="line">
            <a:avLst/>
          </a:prstGeom>
          <a:ln w="635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075" y="199031"/>
            <a:ext cx="1801504" cy="51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9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808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teladm@office.ctbc.edu.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773517" y="614148"/>
            <a:ext cx="7543800" cy="262036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TW" altLang="en-US" sz="5400" dirty="0" smtClean="0">
                <a:solidFill>
                  <a:srgbClr val="00808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出境研</a:t>
            </a:r>
            <a:r>
              <a:rPr lang="zh-TW" altLang="en-US" sz="5400" dirty="0">
                <a:solidFill>
                  <a:srgbClr val="00808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修</a:t>
            </a:r>
            <a:r>
              <a:rPr lang="zh-TW" altLang="en-US" sz="5400" dirty="0" smtClean="0">
                <a:solidFill>
                  <a:srgbClr val="00808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心得</a:t>
            </a:r>
            <a:r>
              <a:rPr lang="zh-TW" altLang="en-US" sz="5400" dirty="0">
                <a:solidFill>
                  <a:srgbClr val="00808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報告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06113"/>
              </p:ext>
            </p:extLst>
          </p:nvPr>
        </p:nvGraphicFramePr>
        <p:xfrm>
          <a:off x="2006221" y="3553346"/>
          <a:ext cx="5022376" cy="25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2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學生姓名：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就讀系所：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國家城市：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友校名稱：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研修年份：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12" y="709684"/>
            <a:ext cx="3603009" cy="102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9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標題 1"/>
          <p:cNvSpPr txBox="1">
            <a:spLocks noGrp="1"/>
          </p:cNvSpPr>
          <p:nvPr>
            <p:ph type="title"/>
          </p:nvPr>
        </p:nvSpPr>
        <p:spPr>
          <a:xfrm>
            <a:off x="822960" y="382140"/>
            <a:ext cx="7543800" cy="81886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日常生活心得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8" name="內容版面配置區 2"/>
          <p:cNvSpPr txBox="1"/>
          <p:nvPr/>
        </p:nvSpPr>
        <p:spPr>
          <a:xfrm>
            <a:off x="982639" y="1463595"/>
            <a:ext cx="6888819" cy="4782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08000"/>
              </a:lnSpc>
              <a:spcBef>
                <a:spcPts val="1600"/>
              </a:spcBef>
              <a:buClr>
                <a:srgbClr val="9E3611"/>
              </a:buClr>
              <a:buSzPct val="85000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針對下列各項作經驗分享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08000"/>
              </a:lnSpc>
              <a:spcBef>
                <a:spcPts val="16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住宿環境</a:t>
            </a:r>
            <a:endParaRPr 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08000"/>
              </a:lnSpc>
              <a:spcBef>
                <a:spcPts val="16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三餐料理</a:t>
            </a:r>
            <a:endParaRPr 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08000"/>
              </a:lnSpc>
              <a:spcBef>
                <a:spcPts val="16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氣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08000"/>
              </a:lnSpc>
              <a:spcBef>
                <a:spcPts val="16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當地特殊文化節慶</a:t>
            </a:r>
            <a:endParaRPr 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08000"/>
              </a:lnSpc>
              <a:spcBef>
                <a:spcPts val="16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社交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活動</a:t>
            </a:r>
          </a:p>
          <a:p>
            <a:pPr marL="723900" lvl="2" indent="-273050">
              <a:lnSpc>
                <a:spcPct val="110000"/>
              </a:lnSpc>
              <a:spcBef>
                <a:spcPts val="400"/>
              </a:spcBef>
              <a:buClr>
                <a:srgbClr val="9E3611"/>
              </a:buClr>
              <a:buSzPct val="85000"/>
              <a:buFont typeface="Arial" panose="020B0604020202020204" pitchFamily="34" charset="0"/>
              <a:buChar char="•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除了正課，有機會參加社團活動嗎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？平常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會跟哪些國家的同學互動？來自台灣的學生多嗎？</a:t>
            </a:r>
          </a:p>
          <a:p>
            <a:pPr marL="617219" lvl="1" indent="-342900">
              <a:spcBef>
                <a:spcPts val="1400"/>
              </a:spcBef>
              <a:buClr>
                <a:srgbClr val="9E3611"/>
              </a:buClr>
              <a:buSzPct val="85000"/>
              <a:buAutoNum type="arabicParenR"/>
              <a:defRPr sz="2000">
                <a:latin typeface="+mj-lt"/>
                <a:ea typeface="+mj-ea"/>
                <a:cs typeface="+mj-cs"/>
                <a:sym typeface="Helvetica"/>
              </a:defRPr>
            </a:pPr>
            <a:endParaRPr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請多放生活或參加活動的照片"/>
          <p:cNvSpPr txBox="1">
            <a:spLocks noGrp="1"/>
          </p:cNvSpPr>
          <p:nvPr>
            <p:ph type="title"/>
          </p:nvPr>
        </p:nvSpPr>
        <p:spPr>
          <a:xfrm>
            <a:off x="891199" y="2797791"/>
            <a:ext cx="7543800" cy="253848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/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歡迎</a:t>
            </a:r>
            <a:r>
              <a:rPr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多分享個人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生活</a:t>
            </a:r>
            <a:r>
              <a:rPr 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參加活動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照片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標題 1"/>
          <p:cNvSpPr txBox="1">
            <a:spLocks noGrp="1"/>
          </p:cNvSpPr>
          <p:nvPr>
            <p:ph type="title"/>
          </p:nvPr>
        </p:nvSpPr>
        <p:spPr>
          <a:xfrm>
            <a:off x="822960" y="382140"/>
            <a:ext cx="7543800" cy="81886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費用估算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45507"/>
              </p:ext>
            </p:extLst>
          </p:nvPr>
        </p:nvGraphicFramePr>
        <p:xfrm>
          <a:off x="928048" y="1583140"/>
          <a:ext cx="7438712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7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金額 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新台幣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)</a:t>
                      </a:r>
                      <a:endParaRPr lang="zh-TW" altLang="en-US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備註說明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2" indent="0" algn="r">
                        <a:spcBef>
                          <a:spcPts val="1400"/>
                        </a:spcBef>
                        <a:buClr>
                          <a:srgbClr val="9E3611"/>
                        </a:buClr>
                        <a:buSzPct val="85000"/>
                        <a:buFont typeface="+mj-lt"/>
                        <a:buNone/>
                        <a:defRPr sz="20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學雜費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lang="zh-TW" altLang="en-US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lang="zh-TW" altLang="en-US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lvl="2" indent="0" algn="r">
                        <a:spcBef>
                          <a:spcPts val="1400"/>
                        </a:spcBef>
                        <a:buClr>
                          <a:srgbClr val="9E3611"/>
                        </a:buClr>
                        <a:buSzPct val="85000"/>
                        <a:buFont typeface="+mj-lt"/>
                        <a:buNone/>
                        <a:defRPr sz="20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教材器具費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2" indent="0">
                        <a:lnSpc>
                          <a:spcPct val="100000"/>
                        </a:lnSpc>
                        <a:spcBef>
                          <a:spcPts val="400"/>
                        </a:spcBef>
                        <a:buFont typeface="Wingdings" panose="05000000000000000000" pitchFamily="2" charset="2"/>
                        <a:buNone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lang="zh-TW" altLang="en-US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2" indent="0">
                        <a:lnSpc>
                          <a:spcPct val="100000"/>
                        </a:lnSpc>
                        <a:spcBef>
                          <a:spcPts val="400"/>
                        </a:spcBef>
                        <a:buFont typeface="Wingdings" panose="05000000000000000000" pitchFamily="2" charset="2"/>
                        <a:buNone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lang="zh-TW" altLang="en-US" sz="20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當地交通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膳食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Total</a:t>
                      </a:r>
                      <a:endParaRPr lang="zh-TW" altLang="en-US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標題 1"/>
          <p:cNvSpPr txBox="1">
            <a:spLocks noGrp="1"/>
          </p:cNvSpPr>
          <p:nvPr>
            <p:ph type="title"/>
          </p:nvPr>
        </p:nvSpPr>
        <p:spPr>
          <a:xfrm>
            <a:off x="822960" y="382137"/>
            <a:ext cx="7543800" cy="81886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心得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與建議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8" name="內容版面配置區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85750" lvl="1" indent="-285750">
              <a:lnSpc>
                <a:spcPct val="100000"/>
              </a:lnSpc>
              <a:buFont typeface="Wingdings" panose="05000000000000000000" pitchFamily="2" charset="2"/>
              <a:buChar char="l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這次國外學習最大的收穫是</a:t>
            </a:r>
            <a:r>
              <a:rPr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讓原本習慣台灣的自己有沒有什麼不同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marL="285750" lvl="1" indent="-285750">
              <a:lnSpc>
                <a:spcPct val="100000"/>
              </a:lnSpc>
              <a:buFont typeface="Wingdings" panose="05000000000000000000" pitchFamily="2" charset="2"/>
              <a:buChar char="l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針對想要出國的</a:t>
            </a: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學弟妹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，提供一些</a:t>
            </a: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及個人想法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標題 1"/>
          <p:cNvSpPr txBox="1">
            <a:spLocks noGrp="1"/>
          </p:cNvSpPr>
          <p:nvPr>
            <p:ph type="title"/>
          </p:nvPr>
        </p:nvSpPr>
        <p:spPr>
          <a:xfrm>
            <a:off x="822960" y="382140"/>
            <a:ext cx="7543800" cy="81886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報告規定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2" name="內容版面配置區 2"/>
          <p:cNvSpPr txBox="1">
            <a:spLocks noGrp="1"/>
          </p:cNvSpPr>
          <p:nvPr>
            <p:ph idx="1"/>
          </p:nvPr>
        </p:nvSpPr>
        <p:spPr>
          <a:xfrm>
            <a:off x="928049" y="1845734"/>
            <a:ext cx="7438712" cy="4023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>
              <a:lnSpc>
                <a:spcPct val="120000"/>
              </a:lnSpc>
              <a:buFont typeface="Wingdings" panose="05000000000000000000" pitchFamily="2" charset="2"/>
              <a:buChar char="l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格式無強制規定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可自行選擇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版面設計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但務必針對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各項目提供文字說明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20000"/>
              </a:lnSpc>
              <a:buFont typeface="Wingdings" panose="05000000000000000000" pitchFamily="2" charset="2"/>
              <a:buChar char="l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檢附照片請另外以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JPG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格式與簡報一起寄到國際中心信箱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20000"/>
              </a:lnSpc>
              <a:buFont typeface="Wingdings" panose="05000000000000000000" pitchFamily="2" charset="2"/>
              <a:buChar char="l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簡報檔案名稱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格式為：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科系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-姓名-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-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友校校名縮寫</a:t>
            </a:r>
            <a:r>
              <a:rPr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0">
              <a:lnSpc>
                <a:spcPct val="120000"/>
              </a:lnSpc>
              <a:buNone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王小明</a:t>
            </a:r>
            <a:r>
              <a:rPr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日本</a:t>
            </a:r>
            <a:r>
              <a:rPr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KINDAI</a:t>
            </a:r>
            <a:endPara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16000" indent="0">
              <a:lnSpc>
                <a:spcPct val="120000"/>
              </a:lnSpc>
              <a:buNone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財金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系</a:t>
            </a:r>
            <a:r>
              <a:rPr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陳大明</a:t>
            </a:r>
            <a:r>
              <a:rPr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菲律賓</a:t>
            </a:r>
            <a:r>
              <a:rPr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LPU</a:t>
            </a:r>
            <a:endPara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8288" lvl="1" indent="-268288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l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國際中心信箱</a:t>
            </a:r>
            <a:r>
              <a:rPr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sz="2000" u="sng" dirty="0">
                <a:solidFill>
                  <a:srgbClr val="6B9F25"/>
                </a:solidFill>
                <a:uFill>
                  <a:solidFill>
                    <a:srgbClr val="CC990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iaa</a:t>
            </a:r>
            <a:r>
              <a:rPr sz="2000" u="sng" dirty="0" smtClean="0">
                <a:solidFill>
                  <a:srgbClr val="92D050"/>
                </a:solidFill>
                <a:uFill>
                  <a:solidFill>
                    <a:srgbClr val="CC9900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@office.ctbc.edu.tw</a:t>
            </a:r>
            <a:endParaRPr sz="2000" u="sng" dirty="0">
              <a:solidFill>
                <a:srgbClr val="92D050"/>
              </a:solidFill>
              <a:uFill>
                <a:solidFill>
                  <a:srgbClr val="CC9900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  <a:hlinkClick r:id="rId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82140"/>
            <a:ext cx="7543800" cy="818865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3085" y="1477244"/>
            <a:ext cx="7543801" cy="4023360"/>
          </a:xfrm>
        </p:spPr>
        <p:txBody>
          <a:bodyPr>
            <a:noAutofit/>
          </a:bodyPr>
          <a:lstStyle/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出國研修資訊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申請過程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出國行前準備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研修學校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學習心得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日常生活心得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支出估算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55600" indent="-355600">
              <a:lnSpc>
                <a:spcPct val="120000"/>
              </a:lnSpc>
              <a:spcBef>
                <a:spcPts val="1600"/>
              </a:spcBef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研修心得與建議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342900" indent="-342900">
              <a:buFont typeface="+mj-lt"/>
              <a:buAutoNum type="arabicParenR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617220" lvl="1" indent="-342900">
              <a:buFont typeface="+mj-lt"/>
              <a:buAutoNum type="arabicParenR"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54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標題 1"/>
          <p:cNvSpPr txBox="1">
            <a:spLocks noGrp="1"/>
          </p:cNvSpPr>
          <p:nvPr>
            <p:ph type="title"/>
          </p:nvPr>
        </p:nvSpPr>
        <p:spPr>
          <a:xfrm>
            <a:off x="822960" y="382140"/>
            <a:ext cx="7543800" cy="81886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000"/>
            </a:lvl1pPr>
          </a:lstStyle>
          <a:p>
            <a:pPr>
              <a:lnSpc>
                <a:spcPct val="120000"/>
              </a:lnSpc>
              <a:spcBef>
                <a:spcPts val="1600"/>
              </a:spcBef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出國研修資訊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Helvetica"/>
              </a:rPr>
              <a:t>及申請過程</a:t>
            </a:r>
          </a:p>
        </p:txBody>
      </p:sp>
      <p:sp>
        <p:nvSpPr>
          <p:cNvPr id="138" name="內容版面配置區 2"/>
          <p:cNvSpPr txBox="1">
            <a:spLocks noGrp="1"/>
          </p:cNvSpPr>
          <p:nvPr>
            <p:ph idx="1"/>
          </p:nvPr>
        </p:nvSpPr>
        <p:spPr>
          <a:xfrm>
            <a:off x="941695" y="1405719"/>
            <a:ext cx="7779223" cy="44633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600"/>
              </a:spcBef>
              <a:buChar char="●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出國研修</a:t>
            </a:r>
            <a:r>
              <a:rPr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17219" lvl="1" indent="-342900">
              <a:lnSpc>
                <a:spcPct val="150000"/>
              </a:lnSpc>
              <a:spcBef>
                <a:spcPts val="600"/>
              </a:spcBef>
              <a:buAutoNum type="arabicParenR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研修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交換學生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訪問學生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雙學位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微留學獎學金</a:t>
            </a:r>
            <a:endParaRPr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17219" lvl="1" indent="-342900">
              <a:lnSpc>
                <a:spcPct val="150000"/>
              </a:lnSpc>
              <a:spcBef>
                <a:spcPts val="400"/>
              </a:spcBef>
              <a:buAutoNum type="arabicParenR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研修期間：YYYY.MM - YYYY.MM</a:t>
            </a:r>
          </a:p>
          <a:p>
            <a:pPr>
              <a:lnSpc>
                <a:spcPct val="120000"/>
              </a:lnSpc>
              <a:buChar char="●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申請過程簡介</a:t>
            </a:r>
            <a:r>
              <a:rPr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617219" lvl="1" indent="-342900">
              <a:lnSpc>
                <a:spcPct val="150000"/>
              </a:lnSpc>
              <a:spcBef>
                <a:spcPts val="600"/>
              </a:spcBef>
              <a:buAutoNum type="arabicParenR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準備了哪些資料</a:t>
            </a:r>
            <a:r>
              <a:rPr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  <a:p>
            <a:pPr marL="617219" lvl="1" indent="-342900">
              <a:lnSpc>
                <a:spcPct val="150000"/>
              </a:lnSpc>
              <a:spcBef>
                <a:spcPts val="600"/>
              </a:spcBef>
              <a:buAutoNum type="arabicParenR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申請期間是否有遇到哪些困難？如何解決</a:t>
            </a:r>
            <a:r>
              <a:rPr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  <a:p>
            <a:pPr marL="617219" lvl="1" indent="-342900">
              <a:lnSpc>
                <a:spcPct val="150000"/>
              </a:lnSpc>
              <a:spcBef>
                <a:spcPts val="400"/>
              </a:spcBef>
              <a:buAutoNum type="arabicParenR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有無想建議</a:t>
            </a:r>
            <a:r>
              <a:rPr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提醒學弟妹的事情</a:t>
            </a:r>
            <a:r>
              <a:rPr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標題 1"/>
          <p:cNvSpPr txBox="1">
            <a:spLocks noGrp="1"/>
          </p:cNvSpPr>
          <p:nvPr>
            <p:ph type="title"/>
          </p:nvPr>
        </p:nvSpPr>
        <p:spPr>
          <a:xfrm>
            <a:off x="822960" y="382140"/>
            <a:ext cx="7543800" cy="81886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出國行前準備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7801"/>
              </p:ext>
            </p:extLst>
          </p:nvPr>
        </p:nvGraphicFramePr>
        <p:xfrm>
          <a:off x="923499" y="1377967"/>
          <a:ext cx="7443261" cy="48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4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機票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機票是自己訂，還是透過旅行社訂，過程中有沒有碰到問題？如何解決？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Helvetica"/>
                        </a:rPr>
                        <a:t>簽證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2" indent="0">
                        <a:lnSpc>
                          <a:spcPct val="100000"/>
                        </a:lnSpc>
                        <a:spcBef>
                          <a:spcPts val="400"/>
                        </a:spcBef>
                        <a:buFont typeface="Wingdings" panose="05000000000000000000" pitchFamily="2" charset="2"/>
                        <a:buNone/>
                        <a:defRPr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Helvetica"/>
                        </a:rPr>
                        <a:t>如果研修的國家有要求申請學生簽證，在申請過程中提供哪些資訊？是請旅行社代辦，還是自己辦理？有沒有碰到問題？如何解決？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保險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購買哪一家保險？方案內容為何？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換匯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去銀行換當地貨幣時，匯率大概是多少？有沒有碰到問題？如何解決？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37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標題 1"/>
          <p:cNvSpPr txBox="1">
            <a:spLocks noGrp="1"/>
          </p:cNvSpPr>
          <p:nvPr>
            <p:ph type="title"/>
          </p:nvPr>
        </p:nvSpPr>
        <p:spPr>
          <a:xfrm>
            <a:off x="822960" y="382140"/>
            <a:ext cx="7543800" cy="81886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修學校簡介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6" name="內容版面配置區 2"/>
          <p:cNvSpPr txBox="1">
            <a:spLocks noGrp="1"/>
          </p:cNvSpPr>
          <p:nvPr>
            <p:ph idx="1"/>
          </p:nvPr>
        </p:nvSpPr>
        <p:spPr>
          <a:xfrm>
            <a:off x="945792" y="1562135"/>
            <a:ext cx="7420968" cy="4497469"/>
          </a:xfrm>
          <a:prstGeom prst="rect">
            <a:avLst/>
          </a:prstGeom>
        </p:spPr>
        <p:txBody>
          <a:bodyPr anchor="ctr"/>
          <a:lstStyle/>
          <a:p>
            <a:pPr marL="0" indent="0">
              <a:lnSpc>
                <a:spcPct val="114000"/>
              </a:lnSpc>
              <a:buClrTx/>
              <a:buSzTx/>
              <a:buNone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18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本項目要讓學弟妹對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友校</a:t>
            </a:r>
            <a:r>
              <a:rPr sz="18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環境有個心理準備</a:t>
            </a:r>
            <a:r>
              <a:rPr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sz="18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條列</a:t>
            </a:r>
            <a:r>
              <a:rPr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說明友校的地理位置環境</a:t>
            </a:r>
            <a:r>
              <a:rPr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，例如離市中心較遠，但有公車接駁還算方便；或是離市鎮不遠，走路便可到達很多商店跟小吃店等等。另外，友校提供哪些學習資源或設施，例如圖書館、健身房、</a:t>
            </a:r>
            <a:r>
              <a:rPr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接駁車等等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，另可提供照片。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14000"/>
              </a:lnSpc>
              <a:buClrTx/>
              <a:buSzTx/>
              <a:buNone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如果文字超過本頁，可自行新增下一頁投影片。</a:t>
            </a:r>
            <a:endParaRPr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可以放更多友校或城市的照片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sz="4400" dirty="0" err="1" smtClean="0">
                <a:solidFill>
                  <a:srgbClr val="008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en-US" sz="4400" dirty="0" smtClean="0">
                <a:solidFill>
                  <a:srgbClr val="008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</a:t>
            </a:r>
            <a:r>
              <a:rPr sz="4400" dirty="0" err="1" smtClean="0">
                <a:solidFill>
                  <a:srgbClr val="008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更多友校或城市的照片</a:t>
            </a:r>
            <a:endParaRPr sz="4400" dirty="0">
              <a:solidFill>
                <a:srgbClr val="008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標題 1"/>
          <p:cNvSpPr txBox="1">
            <a:spLocks noGrp="1"/>
          </p:cNvSpPr>
          <p:nvPr>
            <p:ph type="title"/>
          </p:nvPr>
        </p:nvSpPr>
        <p:spPr>
          <a:xfrm>
            <a:off x="822960" y="272957"/>
            <a:ext cx="7543800" cy="932622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學習心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4" name="內容版面配置區 2"/>
          <p:cNvSpPr txBox="1"/>
          <p:nvPr/>
        </p:nvSpPr>
        <p:spPr>
          <a:xfrm>
            <a:off x="822960" y="1419867"/>
            <a:ext cx="7897959" cy="4782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lnSpc>
                <a:spcPct val="108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選課程序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，例如是出國前就選好</a:t>
            </a:r>
            <a:r>
              <a:rPr lang="en-US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到那邊可以加退選嗎等等。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08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選修哪些課程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可以列出一週課表為佳</a:t>
            </a:r>
            <a:endParaRPr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標題 1"/>
          <p:cNvSpPr txBox="1">
            <a:spLocks noGrp="1"/>
          </p:cNvSpPr>
          <p:nvPr>
            <p:ph type="title"/>
          </p:nvPr>
        </p:nvSpPr>
        <p:spPr>
          <a:xfrm>
            <a:off x="822960" y="272957"/>
            <a:ext cx="7543800" cy="932622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學習心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4" name="內容版面配置區 2"/>
          <p:cNvSpPr txBox="1"/>
          <p:nvPr/>
        </p:nvSpPr>
        <p:spPr>
          <a:xfrm>
            <a:off x="822961" y="1419867"/>
            <a:ext cx="7543800" cy="4782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355600" indent="-355600">
              <a:lnSpc>
                <a:spcPct val="108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上課方式是否偏向傳統授課方式</a:t>
            </a:r>
            <a:r>
              <a:rPr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上課氣氛如何？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其他學生都會主動發言？常常即時分小組討論並報告</a:t>
            </a:r>
            <a:r>
              <a:rPr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08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評量方式為何</a:t>
            </a:r>
            <a:r>
              <a:rPr sz="19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都是作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r>
              <a:rPr sz="19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還是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期中期末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</a:t>
            </a:r>
            <a:r>
              <a:rPr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08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是否為全英文授課</a:t>
            </a:r>
            <a:r>
              <a:rPr sz="19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跟自己原本預設的學習程度有落差嗎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例如多益托福考的不錯</a:t>
            </a:r>
            <a:r>
              <a:rPr sz="19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，但真正上課才發現聽力有些吃力，</a:t>
            </a:r>
            <a:r>
              <a:rPr sz="19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可能需要一陣子適應老師的口音等等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5600" indent="-355600">
              <a:lnSpc>
                <a:spcPct val="108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l"/>
              <a:defRPr sz="2000">
                <a:latin typeface="+mj-lt"/>
                <a:ea typeface="+mj-ea"/>
                <a:cs typeface="+mj-cs"/>
                <a:sym typeface="Helvetica"/>
              </a:defRPr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endParaRPr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7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回顧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木刻字型">
  <a:themeElements>
    <a:clrScheme name="木刻字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木刻字型">
      <a:majorFont>
        <a:latin typeface="Helvetica"/>
        <a:ea typeface="Helvetica"/>
        <a:cs typeface="Helvetica"/>
      </a:majorFont>
      <a:minorFont>
        <a:latin typeface="Rockwell"/>
        <a:ea typeface="Rockwell"/>
        <a:cs typeface="Rockwell"/>
      </a:minorFont>
    </a:fontScheme>
    <a:fmtScheme name="木刻字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Rockwel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432</Words>
  <Application>Microsoft Office PowerPoint</Application>
  <PresentationFormat>如螢幕大小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Arial Unicode MS</vt:lpstr>
      <vt:lpstr>微軟正黑體</vt:lpstr>
      <vt:lpstr>新細明體</vt:lpstr>
      <vt:lpstr>Arial</vt:lpstr>
      <vt:lpstr>Calibri</vt:lpstr>
      <vt:lpstr>Calibri Light</vt:lpstr>
      <vt:lpstr>Helvetica</vt:lpstr>
      <vt:lpstr>Rockwell</vt:lpstr>
      <vt:lpstr>Wingdings</vt:lpstr>
      <vt:lpstr>回顧</vt:lpstr>
      <vt:lpstr>出境研修心得報告</vt:lpstr>
      <vt:lpstr>報告規定</vt:lpstr>
      <vt:lpstr>目錄</vt:lpstr>
      <vt:lpstr>出國研修資訊及申請過程</vt:lpstr>
      <vt:lpstr>出國行前準備</vt:lpstr>
      <vt:lpstr>研修學校簡介</vt:lpstr>
      <vt:lpstr>可以分享更多友校或城市的照片</vt:lpstr>
      <vt:lpstr>學習心得</vt:lpstr>
      <vt:lpstr>學習心得</vt:lpstr>
      <vt:lpstr>日常生活心得</vt:lpstr>
      <vt:lpstr>歡迎多多分享個人生活 跟參加活動等照片</vt:lpstr>
      <vt:lpstr>費用估算</vt:lpstr>
      <vt:lpstr>心得與建議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出國研修學生心得報告</dc:title>
  <dc:creator>CTBC-User</dc:creator>
  <cp:lastModifiedBy>CTBC-User</cp:lastModifiedBy>
  <cp:revision>51</cp:revision>
  <dcterms:modified xsi:type="dcterms:W3CDTF">2019-12-09T03:00:22Z</dcterms:modified>
</cp:coreProperties>
</file>